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  <p:sldMasterId id="2147483708" r:id="rId4"/>
    <p:sldMasterId id="2147483720" r:id="rId5"/>
    <p:sldMasterId id="2147483732" r:id="rId6"/>
    <p:sldMasterId id="2147483744" r:id="rId7"/>
    <p:sldMasterId id="2147483756" r:id="rId8"/>
    <p:sldMasterId id="2147483768" r:id="rId9"/>
    <p:sldMasterId id="2147483780" r:id="rId10"/>
    <p:sldMasterId id="2147483792" r:id="rId11"/>
    <p:sldMasterId id="2147483804" r:id="rId12"/>
    <p:sldMasterId id="2147483816" r:id="rId13"/>
  </p:sldMasterIdLst>
  <p:sldIdLst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6D200-7F59-40FD-AED5-CDDA361BAA3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173996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7A1C-3BB1-4550-9C95-59A0BD938D5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09943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E1ED2-01F7-4EBD-B84F-0BF2F018339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750313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48D0-F530-4F6A-B8AA-D4E8A62836A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3813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6319A-4422-4C49-8511-A6D5902F3D8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36694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A906-A759-474B-812C-FB70F59EF1E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05237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6C81C-E078-45CE-8DE5-D594B209113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92751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03863-FF1C-433E-9A30-9E9521EDDC7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73013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7D1D2-D653-4C82-A347-47770A7B811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166024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191F5-7C8C-46A8-B1ED-895B065C2AC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36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66C24-C093-4A67-B385-B3E1EE5DD3C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40576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6D200-7F59-40FD-AED5-CDDA361BAA3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569143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7A1C-3BB1-4550-9C95-59A0BD938D5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055733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E1ED2-01F7-4EBD-B84F-0BF2F018339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69824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48D0-F530-4F6A-B8AA-D4E8A62836A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784312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6319A-4422-4C49-8511-A6D5902F3D8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25902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A906-A759-474B-812C-FB70F59EF1E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47160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6C81C-E078-45CE-8DE5-D594B209113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61358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03863-FF1C-433E-9A30-9E9521EDDC7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068964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7D1D2-D653-4C82-A347-47770A7B811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393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6D200-7F59-40FD-AED5-CDDA361BAA3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12828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191F5-7C8C-46A8-B1ED-895B065C2AC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335775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66C24-C093-4A67-B385-B3E1EE5DD3C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80934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6D200-7F59-40FD-AED5-CDDA361BAA3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883916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7A1C-3BB1-4550-9C95-59A0BD938D5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773203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E1ED2-01F7-4EBD-B84F-0BF2F018339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484201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48D0-F530-4F6A-B8AA-D4E8A62836A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94753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6319A-4422-4C49-8511-A6D5902F3D8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900019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A906-A759-474B-812C-FB70F59EF1E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004064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6C81C-E078-45CE-8DE5-D594B209113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143371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03863-FF1C-433E-9A30-9E9521EDDC7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670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7A1C-3BB1-4550-9C95-59A0BD938D5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053860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7D1D2-D653-4C82-A347-47770A7B811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665747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191F5-7C8C-46A8-B1ED-895B065C2AC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2613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66C24-C093-4A67-B385-B3E1EE5DD3C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332888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6D200-7F59-40FD-AED5-CDDA361BAA3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620143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7A1C-3BB1-4550-9C95-59A0BD938D5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45753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E1ED2-01F7-4EBD-B84F-0BF2F018339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392128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48D0-F530-4F6A-B8AA-D4E8A62836A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819092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6319A-4422-4C49-8511-A6D5902F3D8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730406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A906-A759-474B-812C-FB70F59EF1E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417177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6C81C-E078-45CE-8DE5-D594B209113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6041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E1ED2-01F7-4EBD-B84F-0BF2F018339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087165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03863-FF1C-433E-9A30-9E9521EDDC7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355530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7D1D2-D653-4C82-A347-47770A7B811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199899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191F5-7C8C-46A8-B1ED-895B065C2AC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669384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66C24-C093-4A67-B385-B3E1EE5DD3C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6565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48D0-F530-4F6A-B8AA-D4E8A62836A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028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6319A-4422-4C49-8511-A6D5902F3D8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875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A906-A759-474B-812C-FB70F59EF1E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1845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6C81C-E078-45CE-8DE5-D594B209113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061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03863-FF1C-433E-9A30-9E9521EDDC7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138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7D1D2-D653-4C82-A347-47770A7B811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842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191F5-7C8C-46A8-B1ED-895B065C2AC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5128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66C24-C093-4A67-B385-B3E1EE5DD3C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5679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6D200-7F59-40FD-AED5-CDDA361BAA3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2192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7A1C-3BB1-4550-9C95-59A0BD938D5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125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E1ED2-01F7-4EBD-B84F-0BF2F018339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9942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48D0-F530-4F6A-B8AA-D4E8A62836A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4610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6319A-4422-4C49-8511-A6D5902F3D8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5746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A906-A759-474B-812C-FB70F59EF1E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2180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6C81C-E078-45CE-8DE5-D594B209113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411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03863-FF1C-433E-9A30-9E9521EDDC7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0784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7D1D2-D653-4C82-A347-47770A7B811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898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191F5-7C8C-46A8-B1ED-895B065C2AC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7773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66C24-C093-4A67-B385-B3E1EE5DD3C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5138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6D200-7F59-40FD-AED5-CDDA361BAA3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62171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7A1C-3BB1-4550-9C95-59A0BD938D5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9925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E1ED2-01F7-4EBD-B84F-0BF2F018339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6501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48D0-F530-4F6A-B8AA-D4E8A62836A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1368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6319A-4422-4C49-8511-A6D5902F3D8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3820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A906-A759-474B-812C-FB70F59EF1E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328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6C81C-E078-45CE-8DE5-D594B209113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0119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03863-FF1C-433E-9A30-9E9521EDDC7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71734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7D1D2-D653-4C82-A347-47770A7B811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8546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191F5-7C8C-46A8-B1ED-895B065C2AC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2144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66C24-C093-4A67-B385-B3E1EE5DD3C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75299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6D200-7F59-40FD-AED5-CDDA361BAA3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91443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7A1C-3BB1-4550-9C95-59A0BD938D5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34276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E1ED2-01F7-4EBD-B84F-0BF2F018339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61865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48D0-F530-4F6A-B8AA-D4E8A62836A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46403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6319A-4422-4C49-8511-A6D5902F3D8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223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A906-A759-474B-812C-FB70F59EF1E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57532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6C81C-E078-45CE-8DE5-D594B209113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1752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03863-FF1C-433E-9A30-9E9521EDDC7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35345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7D1D2-D653-4C82-A347-47770A7B811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93317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191F5-7C8C-46A8-B1ED-895B065C2AC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23403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66C24-C093-4A67-B385-B3E1EE5DD3C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92119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6D200-7F59-40FD-AED5-CDDA361BAA3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32106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7A1C-3BB1-4550-9C95-59A0BD938D5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50101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E1ED2-01F7-4EBD-B84F-0BF2F018339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98649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48D0-F530-4F6A-B8AA-D4E8A62836A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576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6319A-4422-4C49-8511-A6D5902F3D8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62031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A906-A759-474B-812C-FB70F59EF1E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81444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6C81C-E078-45CE-8DE5-D594B209113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00620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03863-FF1C-433E-9A30-9E9521EDDC7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20906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7D1D2-D653-4C82-A347-47770A7B811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46468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191F5-7C8C-46A8-B1ED-895B065C2AC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53886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66C24-C093-4A67-B385-B3E1EE5DD3C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81556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6D200-7F59-40FD-AED5-CDDA361BAA3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89851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7A1C-3BB1-4550-9C95-59A0BD938D5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27343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E1ED2-01F7-4EBD-B84F-0BF2F018339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348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48D0-F530-4F6A-B8AA-D4E8A62836A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39996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6319A-4422-4C49-8511-A6D5902F3D8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76644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A906-A759-474B-812C-FB70F59EF1E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46941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6C81C-E078-45CE-8DE5-D594B209113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81100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03863-FF1C-433E-9A30-9E9521EDDC7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05916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7D1D2-D653-4C82-A347-47770A7B811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84243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191F5-7C8C-46A8-B1ED-895B065C2AC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42488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66C24-C093-4A67-B385-B3E1EE5DD3C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57781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6D200-7F59-40FD-AED5-CDDA361BAA3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52593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7A1C-3BB1-4550-9C95-59A0BD938D5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600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E1ED2-01F7-4EBD-B84F-0BF2F018339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90478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48D0-F530-4F6A-B8AA-D4E8A62836A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09456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6319A-4422-4C49-8511-A6D5902F3D8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88389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A906-A759-474B-812C-FB70F59EF1E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88409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6C81C-E078-45CE-8DE5-D594B209113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57920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03863-FF1C-433E-9A30-9E9521EDDC7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90019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7D1D2-D653-4C82-A347-47770A7B811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42502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191F5-7C8C-46A8-B1ED-895B065C2AC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72261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66C24-C093-4A67-B385-B3E1EE5DD3C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8827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6D200-7F59-40FD-AED5-CDDA361BAA38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67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7A1C-3BB1-4550-9C95-59A0BD938D5D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33537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E1ED2-01F7-4EBD-B84F-0BF2F0183397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847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48D0-F530-4F6A-B8AA-D4E8A62836A2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03432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6319A-4422-4C49-8511-A6D5902F3D8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44486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A906-A759-474B-812C-FB70F59EF1E1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19949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6C81C-E078-45CE-8DE5-D594B209113A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16571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03863-FF1C-433E-9A30-9E9521EDDC7E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22782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7D1D2-D653-4C82-A347-47770A7B811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06706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191F5-7C8C-46A8-B1ED-895B065C2AC9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16397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66C24-C093-4A67-B385-B3E1EE5DD3C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49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85092E-D01B-40D0-B1BA-5F777AA0C16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203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85092E-D01B-40D0-B1BA-5F777AA0C16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525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85092E-D01B-40D0-B1BA-5F777AA0C16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031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85092E-D01B-40D0-B1BA-5F777AA0C16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13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85092E-D01B-40D0-B1BA-5F777AA0C16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22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85092E-D01B-40D0-B1BA-5F777AA0C16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78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85092E-D01B-40D0-B1BA-5F777AA0C16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71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85092E-D01B-40D0-B1BA-5F777AA0C16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944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85092E-D01B-40D0-B1BA-5F777AA0C16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43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85092E-D01B-40D0-B1BA-5F777AA0C16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53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85092E-D01B-40D0-B1BA-5F777AA0C16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773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85092E-D01B-40D0-B1BA-5F777AA0C16B}" type="slidenum">
              <a:rPr lang="ru-RU" altLang="ru-RU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640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900igr.net/data/skazki-i-igry/CHej-zvuk-1.files/0006-021-Molotok.jp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7.xml"/><Relationship Id="rId6" Type="http://schemas.openxmlformats.org/officeDocument/2006/relationships/image" Target="../media/image6.jpeg"/><Relationship Id="rId5" Type="http://schemas.openxmlformats.org/officeDocument/2006/relationships/hyperlink" Target="http://74mail.ru/Files/news/2009_12_16/12609624379992.jpg" TargetMode="Externa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900igr.net/data/skazki-i-igry/CHej-zvuk-1.files/0006-021-Molotok.jpg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hyperlink" Target="http://img0.liveinternet.ru/images/attach/c/7/96/895/96895100_800x600_YnV625uNu5NMXtLGriPz.jpg" TargetMode="External"/><Relationship Id="rId1" Type="http://schemas.openxmlformats.org/officeDocument/2006/relationships/slideLayout" Target="../slideLayouts/slideLayout139.xml"/><Relationship Id="rId6" Type="http://schemas.openxmlformats.org/officeDocument/2006/relationships/hyperlink" Target="http://74mail.ru/Files/news/2009_12_16/12609624379992.jpg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militaryavenue.com/Assets/Images/Theme/Scissors.jpg" TargetMode="External"/><Relationship Id="rId9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g0.liveinternet.ru/images/attach/c/7/96/895/96895100_800x600_YnV625uNu5NMXtLGriPz.jpg" TargetMode="External"/><Relationship Id="rId1" Type="http://schemas.openxmlformats.org/officeDocument/2006/relationships/slideLayout" Target="../slideLayouts/slideLayout62.xml"/><Relationship Id="rId5" Type="http://schemas.openxmlformats.org/officeDocument/2006/relationships/image" Target="../media/image3.jpeg"/><Relationship Id="rId4" Type="http://schemas.openxmlformats.org/officeDocument/2006/relationships/hyperlink" Target="http://www.militaryavenue.com/Assets/Images/Theme/Scissors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g0.liveinternet.ru/images/attach/c/7/96/895/96895100_800x600_YnV625uNu5NMXtLGriPz.jp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3.xml"/><Relationship Id="rId6" Type="http://schemas.openxmlformats.org/officeDocument/2006/relationships/image" Target="../media/image3.jpeg"/><Relationship Id="rId5" Type="http://schemas.openxmlformats.org/officeDocument/2006/relationships/hyperlink" Target="http://www.militaryavenue.com/Assets/Images/Theme/Scissors.jpg" TargetMode="Externa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nav.uz/uploads/posts/2013-05/1368100624_desktopwallpapers.org.ua-7118.jpg" TargetMode="External"/><Relationship Id="rId1" Type="http://schemas.openxmlformats.org/officeDocument/2006/relationships/slideLayout" Target="../slideLayouts/slideLayout8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153400" cy="1143000"/>
          </a:xfrm>
        </p:spPr>
        <p:txBody>
          <a:bodyPr/>
          <a:lstStyle/>
          <a:p>
            <a:pPr marL="0" indent="0" fontAlgn="auto"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altLang="ru-RU" sz="3200" dirty="0" smtClean="0">
                <a:solidFill>
                  <a:srgbClr val="034A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Формирование </a:t>
            </a:r>
            <a:r>
              <a:rPr lang="ru-RU" altLang="ru-RU" sz="3200" dirty="0">
                <a:solidFill>
                  <a:srgbClr val="034A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представлений детей </a:t>
            </a:r>
            <a:br>
              <a:rPr lang="ru-RU" altLang="ru-RU" sz="3200" dirty="0">
                <a:solidFill>
                  <a:srgbClr val="034A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ru-RU" altLang="ru-RU" sz="3200" dirty="0" smtClean="0">
                <a:solidFill>
                  <a:srgbClr val="034A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об опасных предметах в быту</a:t>
            </a:r>
            <a:br>
              <a:rPr lang="ru-RU" altLang="ru-RU" sz="3200" dirty="0" smtClean="0">
                <a:solidFill>
                  <a:srgbClr val="034A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ru-RU" altLang="ru-RU" sz="2800" dirty="0">
                <a:solidFill>
                  <a:srgbClr val="034A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/>
            </a:r>
            <a:br>
              <a:rPr lang="ru-RU" altLang="ru-RU" sz="2800" dirty="0">
                <a:solidFill>
                  <a:srgbClr val="034A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ru-RU" altLang="ru-RU" sz="1800" dirty="0">
                <a:solidFill>
                  <a:srgbClr val="034A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/>
            </a:r>
            <a:br>
              <a:rPr lang="ru-RU" altLang="ru-RU" sz="1800" dirty="0">
                <a:solidFill>
                  <a:srgbClr val="034A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ru-RU" altLang="ru-RU" sz="1800" dirty="0" smtClean="0">
                <a:solidFill>
                  <a:srgbClr val="034A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                                      </a:t>
            </a:r>
            <a:endParaRPr lang="ru-RU" dirty="0"/>
          </a:p>
        </p:txBody>
      </p:sp>
      <p:pic>
        <p:nvPicPr>
          <p:cNvPr id="5123" name="Picture 9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600" y="1828800"/>
            <a:ext cx="3251200" cy="4876800"/>
          </a:xfrm>
          <a:solidFill>
            <a:srgbClr val="FFFFFF"/>
          </a:solidFill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1058266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2"/>
          <p:cNvSpPr>
            <a:spLocks noChangeArrowheads="1"/>
          </p:cNvSpPr>
          <p:nvPr/>
        </p:nvSpPr>
        <p:spPr bwMode="auto">
          <a:xfrm>
            <a:off x="2590800" y="381000"/>
            <a:ext cx="57912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2000" b="1" smtClean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ФИЗКУЛЬТМИНУТКА: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2800" smtClean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2800" smtClean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Заходили, заходили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Ежики, ежики.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Наковали, наковали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Ножницы, ножницы.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Бег на месте, бег на месте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Зайчики, зайчики.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Ну-ка дружно, ну-ка вместе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Девочки и мальчики. </a:t>
            </a:r>
          </a:p>
        </p:txBody>
      </p:sp>
      <p:pic>
        <p:nvPicPr>
          <p:cNvPr id="1433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2746648" cy="51054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35921" dir="2700000" algn="ctr" rotWithShape="0">
              <a:schemeClr val="bg2"/>
            </a:outerShdw>
            <a:softEdge rad="31750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3451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304800" y="152400"/>
            <a:ext cx="86106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Воспитатель: Ребята, давайте проверим: все ли в порядке в последней корзинке. (Мальчики находят сломанную машинку) 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Воспитатель: А кто же сломал машинку? Это вы мальчики?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Дети: Нет. </a:t>
            </a:r>
          </a:p>
        </p:txBody>
      </p:sp>
      <p:pic>
        <p:nvPicPr>
          <p:cNvPr id="1536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263650"/>
            <a:ext cx="2284884" cy="2362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35921" dir="2700000" algn="ctr" rotWithShape="0">
              <a:schemeClr val="bg2"/>
            </a:outerShdw>
            <a:softEdge rad="31750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Выноска-облако 3"/>
          <p:cNvSpPr/>
          <p:nvPr/>
        </p:nvSpPr>
        <p:spPr>
          <a:xfrm>
            <a:off x="2483768" y="1066800"/>
            <a:ext cx="6431632" cy="1786136"/>
          </a:xfrm>
          <a:prstGeom prst="cloudCallout">
            <a:avLst>
              <a:gd name="adj1" fmla="val -64941"/>
              <a:gd name="adj2" fmla="val 25656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это  я ее сломал. Потом хотел отремонтировать, взял инструменты, а у меня ничего не получилось</a:t>
            </a:r>
          </a:p>
        </p:txBody>
      </p:sp>
      <p:sp>
        <p:nvSpPr>
          <p:cNvPr id="15365" name="Прямоугольник 4"/>
          <p:cNvSpPr>
            <a:spLocks noChangeArrowheads="1"/>
          </p:cNvSpPr>
          <p:nvPr/>
        </p:nvSpPr>
        <p:spPr bwMode="auto">
          <a:xfrm>
            <a:off x="3779912" y="3005138"/>
            <a:ext cx="51354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Воспитатель: А чем ты ее ремонтировал? </a:t>
            </a:r>
          </a:p>
        </p:txBody>
      </p:sp>
      <p:pic>
        <p:nvPicPr>
          <p:cNvPr id="15366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3855075"/>
            <a:ext cx="2932956" cy="2362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35921" dir="2700000" algn="ctr" rotWithShape="0">
              <a:schemeClr val="bg2"/>
            </a:outerShdw>
            <a:softEdge rad="31750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Выноска-облако 6"/>
          <p:cNvSpPr/>
          <p:nvPr/>
        </p:nvSpPr>
        <p:spPr>
          <a:xfrm>
            <a:off x="2555776" y="3592606"/>
            <a:ext cx="2448272" cy="1628524"/>
          </a:xfrm>
          <a:prstGeom prst="cloudCallout">
            <a:avLst>
              <a:gd name="adj1" fmla="val -76304"/>
              <a:gd name="adj2" fmla="val 38711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Вот этими инструментами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8" name="Picture 2" descr="http://900igr.net/data/skazki-i-igry/CHej-zvuk-1.files/0006-021-Molotok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67028">
            <a:off x="6685028" y="3868600"/>
            <a:ext cx="2024713" cy="240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4" descr="http://74mail.ru/Files/news/2009_12_16/12609624379992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22225">
            <a:off x="4063416" y="4257453"/>
            <a:ext cx="2342106" cy="1805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98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1"/>
          <p:cNvSpPr>
            <a:spLocks noChangeArrowheads="1"/>
          </p:cNvSpPr>
          <p:nvPr/>
        </p:nvSpPr>
        <p:spPr bwMode="auto">
          <a:xfrm>
            <a:off x="609600" y="304800"/>
            <a:ext cx="82296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Воспитатель: Ребята, посмотрите, какие тяжелые инструменты взял Хрюша. (3-4 детей пробуют их взять в руки). Кто может работать с такими инструментами, ребята?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Дети: Только папа или дедушка.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Воспитатель: А можно сказать, что это опасные предметы?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Дети: Да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Воспитатель: Что может случиться, если вы возьмете тяжелый молоток?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Дети: Он может упасть на ногу и сломать палец, а пассатижи могут прижать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его. Будет очень больно.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Воспитатель: Теперь ты понял, Муравей, почему у тебя ничего не получилось. Эти инструменты очень тяжелые и опасные.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1600" smtClean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638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95600"/>
            <a:ext cx="3898776" cy="35814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Выноска-облако 3"/>
          <p:cNvSpPr/>
          <p:nvPr/>
        </p:nvSpPr>
        <p:spPr>
          <a:xfrm>
            <a:off x="3851920" y="3356992"/>
            <a:ext cx="4800600" cy="1981200"/>
          </a:xfrm>
          <a:prstGeom prst="cloudCallout">
            <a:avLst>
              <a:gd name="adj1" fmla="val -75417"/>
              <a:gd name="adj2" fmla="val 10835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Ребята, я все понял, теперь я не буду брать в руки опасные предметы. А давайте немного поиграем. </a:t>
            </a:r>
          </a:p>
        </p:txBody>
      </p:sp>
    </p:spTree>
    <p:extLst>
      <p:ext uri="{BB962C8B-B14F-4D97-AF65-F5344CB8AC3E}">
        <p14:creationId xmlns:p14="http://schemas.microsoft.com/office/powerpoint/2010/main" val="1122551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381000" y="228600"/>
            <a:ext cx="84582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Воспитатель: Давайте, ребята, еще раз напомним Муравью,  какие опасные предметы мы с вами нашли.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(Выставляю плакат с изображением опасных предметов)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-Теперь мы их зачеркнем красным фломастером, чтобы Муравей  лучше запомнил правила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(Дети выходят по очереди и зачеркивают опасные предметы) 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Воспитатель: Давайте погрозим пальчиком Муравью и скажем: «Нельзя брать иголки, ножницы, лекарство и тяжелые инструменты. Это очень опасные предметы.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smtClean="0">
                <a:solidFill>
                  <a:srgbClr val="46464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endParaRPr lang="ru-RU" altLang="ru-RU" sz="1600" smtClean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7411" name="Рисунок 6" descr="http://img0.liveinternet.ru/images/attach/c/7/96/895/96895100_800x600_YnV625uNu5NMXtLGriPz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029200"/>
            <a:ext cx="26670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2" descr="http://www.militaryavenue.com/Assets/Images/Theme/Scissors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856" y="4784442"/>
            <a:ext cx="2581275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4" descr="http://74mail.ru/Files/news/2009_12_16/12609624379992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21860"/>
            <a:ext cx="34290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2" descr="http://900igr.net/data/skazki-i-igry/CHej-zvuk-1.files/0006-021-Molotok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565" y="2200275"/>
            <a:ext cx="204787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 flipV="1">
            <a:off x="539552" y="2421860"/>
            <a:ext cx="3270448" cy="193357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81000" y="2421860"/>
            <a:ext cx="3429000" cy="187123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6484565" y="2200276"/>
            <a:ext cx="2047875" cy="17621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484565" y="2200276"/>
            <a:ext cx="1903859" cy="17621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043608" y="5100278"/>
            <a:ext cx="2537792" cy="148233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914400" y="5100278"/>
            <a:ext cx="2613992" cy="156722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145856" y="4853826"/>
            <a:ext cx="2581275" cy="145549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6145856" y="4853826"/>
            <a:ext cx="2581275" cy="145549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7" name="Прямоугольник 17416"/>
          <p:cNvSpPr/>
          <p:nvPr/>
        </p:nvSpPr>
        <p:spPr>
          <a:xfrm>
            <a:off x="4283968" y="3508266"/>
            <a:ext cx="17281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9600" b="1" spc="300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534723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204864"/>
            <a:ext cx="6511925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Спасибо за внимание</a:t>
            </a:r>
            <a:r>
              <a:rPr lang="ru-RU" dirty="0" smtClean="0"/>
              <a:t>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0463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mtClean="0"/>
              <a:t>Цель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191000" y="1600200"/>
            <a:ext cx="4495800" cy="4525963"/>
          </a:xfrm>
        </p:spPr>
        <p:txBody>
          <a:bodyPr rtlCol="0">
            <a:normAutofit/>
          </a:bodyPr>
          <a:lstStyle/>
          <a:p>
            <a:pPr marL="0" lvl="3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altLang="ru-RU" sz="3200" b="1" dirty="0">
                <a:solidFill>
                  <a:srgbClr val="034A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Формирование представлений детей </a:t>
            </a:r>
            <a:br>
              <a:rPr lang="ru-RU" altLang="ru-RU" sz="3200" b="1" dirty="0">
                <a:solidFill>
                  <a:srgbClr val="034A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ru-RU" altLang="ru-RU" sz="3200" b="1" dirty="0">
                <a:solidFill>
                  <a:srgbClr val="034A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об опасных предметах в быту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14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51" y="14077"/>
            <a:ext cx="2915816" cy="435295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646891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825519" y="260648"/>
            <a:ext cx="3373760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dirty="0" smtClean="0"/>
              <a:t>Задачи</a:t>
            </a:r>
          </a:p>
        </p:txBody>
      </p:sp>
      <p:pic>
        <p:nvPicPr>
          <p:cNvPr id="7171" name="Picture 9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2057400"/>
            <a:ext cx="3330575" cy="4525963"/>
          </a:xfrm>
          <a:solidFill>
            <a:srgbClr val="FFFFFF"/>
          </a:solidFill>
          <a:effectLst>
            <a:softEdge rad="635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406650" y="1524000"/>
            <a:ext cx="5791200" cy="4832092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-формировать умение сосредотачивать внимание детей на опасных предметах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8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-Развивать  опыт детей в умении использовать различные предметы по назначению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8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-Закреплять способности переносить полученные знания в ситуации жизнедеятельности</a:t>
            </a:r>
            <a:endParaRPr lang="ru-RU" altLang="ru-RU" sz="28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16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360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Оборудование:</a:t>
            </a:r>
          </a:p>
        </p:txBody>
      </p:sp>
      <p:sp>
        <p:nvSpPr>
          <p:cNvPr id="8195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r>
              <a:rPr lang="ru-RU" altLang="ru-RU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корзина с игрушками, «опасные предметы»-иголка, ножницы, таблетки, молоток, пассатижи, плакат с изображением опасных предметов, фломастер красного цвета, игровой персонаж-Муравей. </a:t>
            </a:r>
          </a:p>
          <a:p>
            <a:endParaRPr lang="ru-RU" altLang="ru-RU" smtClean="0"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97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mtClean="0"/>
              <a:t>Ход занятия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219200"/>
            <a:ext cx="8229600" cy="525780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Воспитатель: Ой, ребята, посмотрите, пока мы с вами ходили в спортзал, к нам кто-то приходил в гости и поиграл нашими игрушками, и почему-то от нас спрятался. Давайте мы его поищем (дети находят Муравья) .</a:t>
            </a:r>
          </a:p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ru-RU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ru-RU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ru-RU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ru-RU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ru-RU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ru-RU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ru-RU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ru-RU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</a:t>
            </a:r>
          </a:p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ru-RU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Воспитатель: А все ли ты игрушки убрал на место? Давайте, ребята, проверим. </a:t>
            </a:r>
          </a:p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                  (дети проверят в группе порядок и садятся на стульчики)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220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4864"/>
            <a:ext cx="3339480" cy="3281536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35921" dir="2700000" algn="ctr" rotWithShape="0">
              <a:schemeClr val="bg2"/>
            </a:outerShdw>
            <a:softEdge rad="31750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Выноска-облако 4"/>
          <p:cNvSpPr/>
          <p:nvPr/>
        </p:nvSpPr>
        <p:spPr>
          <a:xfrm>
            <a:off x="3491880" y="2204864"/>
            <a:ext cx="3962400" cy="2286000"/>
          </a:xfrm>
          <a:prstGeom prst="cloudCallout">
            <a:avLst>
              <a:gd name="adj1" fmla="val -88534"/>
              <a:gd name="adj2" fmla="val 18012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20000"/>
              </a:spcBef>
              <a:defRPr/>
            </a:pP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Здравствуйте, ребята! Я пришел к вам в гости. У вас здесь так много разных игрушек. Пока вас не было, я немного поиграл. </a:t>
            </a:r>
          </a:p>
        </p:txBody>
      </p:sp>
    </p:spTree>
    <p:extLst>
      <p:ext uri="{BB962C8B-B14F-4D97-AF65-F5344CB8AC3E}">
        <p14:creationId xmlns:p14="http://schemas.microsoft.com/office/powerpoint/2010/main" val="240956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457200" y="284163"/>
            <a:ext cx="8305800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altLang="ru-RU" smtClean="0">
                <a:solidFill>
                  <a:srgbClr val="555555"/>
                </a:solidFill>
                <a:cs typeface="Times New Roman" pitchFamily="18" charset="0"/>
              </a:rPr>
              <a:t>Воспитатель: Давайте проверим порядок в этом ящике. Ай-ай-ай, кажется, я укололась? Ой, как мне больно! Чем это я укололась? </a:t>
            </a:r>
            <a:endParaRPr lang="ru-RU" altLang="ru-RU" sz="200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 eaLnBrk="1" fontAlgn="base" hangingPunct="1"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altLang="ru-RU" smtClean="0">
                <a:solidFill>
                  <a:srgbClr val="555555"/>
                </a:solidFill>
                <a:cs typeface="Times New Roman" pitchFamily="18" charset="0"/>
              </a:rPr>
              <a:t>Дети: иголкой, ножницами. </a:t>
            </a:r>
            <a:endParaRPr lang="ru-RU" altLang="ru-RU" sz="2000" smtClean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43" name="Рисунок 2" descr="http://img0.liveinternet.ru/images/attach/c/7/96/895/96895100_800x600_YnV625uNu5NMXtLGriPz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362200"/>
            <a:ext cx="2971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2" descr="http://www.militaryavenue.com/Assets/Images/Theme/Scissors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225" y="2209800"/>
            <a:ext cx="391477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4373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228600" y="228600"/>
            <a:ext cx="86106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altLang="ru-RU" smtClean="0">
                <a:solidFill>
                  <a:srgbClr val="555555"/>
                </a:solidFill>
                <a:cs typeface="Times New Roman" pitchFamily="18" charset="0"/>
              </a:rPr>
              <a:t>Воспитатель: А кто их сюда положил? </a:t>
            </a:r>
            <a:endParaRPr lang="ru-RU" altLang="ru-RU" sz="200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126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6575"/>
            <a:ext cx="3330575" cy="2362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35921" dir="2700000" algn="ctr" rotWithShape="0">
              <a:schemeClr val="bg2"/>
            </a:outerShdw>
            <a:softEdge rad="31750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Выноска-облако 4"/>
          <p:cNvSpPr/>
          <p:nvPr/>
        </p:nvSpPr>
        <p:spPr>
          <a:xfrm>
            <a:off x="3276600" y="654050"/>
            <a:ext cx="5562600" cy="1631950"/>
          </a:xfrm>
          <a:prstGeom prst="cloudCallout">
            <a:avLst>
              <a:gd name="adj1" fmla="val -75445"/>
              <a:gd name="adj2" fmla="val 32449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  <a:defRPr/>
            </a:pPr>
            <a:r>
              <a:rPr lang="ru-RU" altLang="ru-RU" dirty="0" smtClean="0">
                <a:solidFill>
                  <a:srgbClr val="555555"/>
                </a:solidFill>
                <a:cs typeface="Times New Roman" pitchFamily="18" charset="0"/>
              </a:rPr>
              <a:t>Муравей: Это я их сюда спрятал. Я хотел зашить пуговицу кукле, но у меня ничего не получилось. </a:t>
            </a:r>
            <a:endParaRPr lang="ru-RU" altLang="ru-RU" sz="2000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269" name="Прямоугольник 5"/>
          <p:cNvSpPr>
            <a:spLocks noChangeArrowheads="1"/>
          </p:cNvSpPr>
          <p:nvPr/>
        </p:nvSpPr>
        <p:spPr bwMode="auto">
          <a:xfrm>
            <a:off x="477838" y="2898775"/>
            <a:ext cx="83820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Воспитатель: Ребята, а почему у Муравья  ничего не получилось?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Дети: Потому что он не умеет шить.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Ребята, если у вас что- </a:t>
            </a:r>
            <a:r>
              <a:rPr lang="ru-RU" altLang="ru-RU" sz="1600" dirty="0" err="1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нибудь</a:t>
            </a:r>
            <a:r>
              <a:rPr lang="ru-RU" altLang="ru-RU" sz="16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порвется, к кому вы обращаетесь за помощью?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Дети: К маме, папе, бабушке.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Воспитатель: Правильно, ребята, только взрослые умеют шить иголкой и </a:t>
            </a:r>
            <a:r>
              <a:rPr lang="ru-RU" altLang="ru-RU" sz="1600" dirty="0" err="1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пользо</a:t>
            </a:r>
            <a:r>
              <a:rPr lang="ru-RU" altLang="ru-RU" sz="16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err="1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ваться</a:t>
            </a:r>
            <a:r>
              <a:rPr lang="ru-RU" altLang="ru-RU" sz="16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ножницами. А ты, Муравей, запомни что есть такие предметы, которые могут нанести вред вашему организму. Эти предметы называются - опасные. Ребята, какие опасные предметы мы нашли в корзинке с игрушками? </a:t>
            </a:r>
            <a:endParaRPr lang="ru-RU" altLang="ru-RU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1270" name="Рисунок 6" descr="http://img0.liveinternet.ru/images/attach/c/7/96/895/96895100_800x600_YnV625uNu5NMXtLGriPz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029200"/>
            <a:ext cx="26670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2" descr="http://www.militaryavenue.com/Assets/Images/Theme/Scissors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800600"/>
            <a:ext cx="25812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0831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1"/>
          <p:cNvSpPr>
            <a:spLocks noChangeArrowheads="1"/>
          </p:cNvSpPr>
          <p:nvPr/>
        </p:nvSpPr>
        <p:spPr bwMode="auto">
          <a:xfrm>
            <a:off x="228600" y="152400"/>
            <a:ext cx="883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Воспитатель: Давайте, ребята, проверим, а все ли в порядке в этой корзинке. Кто хочет проверить? (выходят 2-3 ребенка и находят таблетки). </a:t>
            </a:r>
          </a:p>
        </p:txBody>
      </p:sp>
      <p:sp>
        <p:nvSpPr>
          <p:cNvPr id="12291" name="Прямоугольник 2"/>
          <p:cNvSpPr>
            <a:spLocks noChangeArrowheads="1"/>
          </p:cNvSpPr>
          <p:nvPr/>
        </p:nvSpPr>
        <p:spPr bwMode="auto">
          <a:xfrm>
            <a:off x="495300" y="5314950"/>
            <a:ext cx="8305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А для чего нам нужны лекарства?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Дети: Чтобы лечиться.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Воспитатель: А разве у нас кто-то заболел?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Дети: Нет, мы не болеем. </a:t>
            </a:r>
          </a:p>
        </p:txBody>
      </p:sp>
      <p:pic>
        <p:nvPicPr>
          <p:cNvPr id="12292" name="Picture 2" descr="http://nav.uz/uploads/posts/2013-05/1368100624_desktopwallpapers.org.ua-7118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90600"/>
            <a:ext cx="628836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0070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74612"/>
            <a:ext cx="2274342" cy="2562299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35921" dir="2700000" algn="ctr" rotWithShape="0">
              <a:schemeClr val="bg2"/>
            </a:outerShdw>
            <a:softEdge rad="31750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Выноска-облако 2"/>
          <p:cNvSpPr/>
          <p:nvPr/>
        </p:nvSpPr>
        <p:spPr>
          <a:xfrm>
            <a:off x="2699792" y="381000"/>
            <a:ext cx="6139408" cy="1371600"/>
          </a:xfrm>
          <a:prstGeom prst="cloudCallout">
            <a:avLst>
              <a:gd name="adj1" fmla="val -68024"/>
              <a:gd name="adj2" fmla="val 16874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defRPr/>
            </a:pPr>
            <a:r>
              <a:rPr lang="ru-RU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Это я их взял. Я играл мячиками, и у меня заболела спина. Я бы выпил таблетку и у меня бы все прошло. </a:t>
            </a:r>
          </a:p>
        </p:txBody>
      </p:sp>
      <p:sp>
        <p:nvSpPr>
          <p:cNvPr id="13316" name="Прямоугольник 3"/>
          <p:cNvSpPr>
            <a:spLocks noChangeArrowheads="1"/>
          </p:cNvSpPr>
          <p:nvPr/>
        </p:nvSpPr>
        <p:spPr bwMode="auto">
          <a:xfrm>
            <a:off x="4021832" y="1852613"/>
            <a:ext cx="481736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Воспитатель: А  разве ты знаешь, какую таблетку нужно выпить, чтобы вылечить спину. </a:t>
            </a:r>
          </a:p>
        </p:txBody>
      </p:sp>
      <p:pic>
        <p:nvPicPr>
          <p:cNvPr id="1331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36912"/>
            <a:ext cx="3330575" cy="3024336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35921" dir="2700000" algn="ctr" rotWithShape="0">
              <a:schemeClr val="bg2"/>
            </a:outerShdw>
            <a:softEdge rad="31750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Выноска-облако 5"/>
          <p:cNvSpPr/>
          <p:nvPr/>
        </p:nvSpPr>
        <p:spPr>
          <a:xfrm>
            <a:off x="2895600" y="2894806"/>
            <a:ext cx="2252464" cy="1296987"/>
          </a:xfrm>
          <a:prstGeom prst="cloudCallout">
            <a:avLst>
              <a:gd name="adj1" fmla="val -67656"/>
              <a:gd name="adj2" fmla="val 39401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Нет, не знаю.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319" name="Прямоугольник 3"/>
          <p:cNvSpPr>
            <a:spLocks noChangeArrowheads="1"/>
          </p:cNvSpPr>
          <p:nvPr/>
        </p:nvSpPr>
        <p:spPr bwMode="auto">
          <a:xfrm>
            <a:off x="2286000" y="4495800"/>
            <a:ext cx="65532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Воспитатель: А если вы заболели, к кому обращаетесь за помощью?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Дети: К маме, папе, бабушке, врачу.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Воспитатель: Правильно, только взрослый знает, какое нужно выпить лекарство. Ой, ребята, а если бы Муравей выпил бы эти таблетки, что бы с ним случилось?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Дети: У него бы заболел живот, он бы отравился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Запомни Правило: Никогда не бери лекарство и не пытайся сам себя лечить. Это очень опасно! </a:t>
            </a:r>
          </a:p>
        </p:txBody>
      </p:sp>
    </p:spTree>
    <p:extLst>
      <p:ext uri="{BB962C8B-B14F-4D97-AF65-F5344CB8AC3E}">
        <p14:creationId xmlns:p14="http://schemas.microsoft.com/office/powerpoint/2010/main" val="115653944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0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2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3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8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9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42</TotalTime>
  <Words>837</Words>
  <Application>Microsoft Office PowerPoint</Application>
  <PresentationFormat>Экран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13</vt:i4>
      </vt:variant>
      <vt:variant>
        <vt:lpstr>Заголовки слайдов</vt:lpstr>
      </vt:variant>
      <vt:variant>
        <vt:i4>14</vt:i4>
      </vt:variant>
    </vt:vector>
  </HeadingPairs>
  <TitlesOfParts>
    <vt:vector size="27" baseType="lpstr">
      <vt:lpstr>Воздушный поток</vt:lpstr>
      <vt:lpstr>2_Воздушный поток</vt:lpstr>
      <vt:lpstr>3_Воздушный поток</vt:lpstr>
      <vt:lpstr>4_Воздушный поток</vt:lpstr>
      <vt:lpstr>5_Воздушный поток</vt:lpstr>
      <vt:lpstr>6_Воздушный поток</vt:lpstr>
      <vt:lpstr>7_Воздушный поток</vt:lpstr>
      <vt:lpstr>8_Воздушный поток</vt:lpstr>
      <vt:lpstr>9_Воздушный поток</vt:lpstr>
      <vt:lpstr>10_Воздушный поток</vt:lpstr>
      <vt:lpstr>11_Воздушный поток</vt:lpstr>
      <vt:lpstr>12_Воздушный поток</vt:lpstr>
      <vt:lpstr>13_Воздушный поток</vt:lpstr>
      <vt:lpstr>Формирование представлений детей  об опасных предметах в быту                                             </vt:lpstr>
      <vt:lpstr>Цель</vt:lpstr>
      <vt:lpstr>Задачи</vt:lpstr>
      <vt:lpstr>Оборудование:</vt:lpstr>
      <vt:lpstr>Ход занятия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представлений детей  об опасных предметах в быту                                             </dc:title>
  <cp:lastModifiedBy>Пользователь</cp:lastModifiedBy>
  <cp:revision>9</cp:revision>
  <dcterms:modified xsi:type="dcterms:W3CDTF">2022-01-24T03:23:30Z</dcterms:modified>
</cp:coreProperties>
</file>